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sldIdLst>
    <p:sldId id="263" r:id="rId2"/>
    <p:sldId id="264" r:id="rId3"/>
    <p:sldId id="266" r:id="rId4"/>
    <p:sldId id="268" r:id="rId5"/>
    <p:sldId id="265" r:id="rId6"/>
    <p:sldId id="258" r:id="rId7"/>
    <p:sldId id="257" r:id="rId8"/>
    <p:sldId id="259" r:id="rId9"/>
    <p:sldId id="267" r:id="rId10"/>
    <p:sldId id="260" r:id="rId11"/>
    <p:sldId id="261" r:id="rId12"/>
    <p:sldId id="262"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AEBF41A-2518-274E-A79C-4E43E809D8C3}" type="datetimeFigureOut">
              <a:rPr kumimoji="1" lang="ja-JP" altLang="en-US" smtClean="0"/>
              <a:t>2020/1/19</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9C2FA99-1791-3B44-8C03-F404274E097A}"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20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164358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4256463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4128896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AEBF41A-2518-274E-A79C-4E43E809D8C3}" type="datetimeFigureOut">
              <a:rPr kumimoji="1" lang="ja-JP" altLang="en-US" smtClean="0"/>
              <a:t>2020/1/19</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9C2FA99-1791-3B44-8C03-F404274E097A}"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233891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35073184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24964387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77341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EBF41A-2518-274E-A79C-4E43E809D8C3}" type="datetimeFigureOut">
              <a:rPr kumimoji="1" lang="ja-JP" altLang="en-US" smtClean="0"/>
              <a:t>2020/1/19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19924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7AEBF41A-2518-274E-A79C-4E43E809D8C3}" type="datetimeFigureOut">
              <a:rPr kumimoji="1" lang="ja-JP" altLang="en-US" smtClean="0"/>
              <a:t>2020/1/19</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69C2FA99-1791-3B44-8C03-F404274E097A}"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2531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7AEBF41A-2518-274E-A79C-4E43E809D8C3}" type="datetimeFigureOut">
              <a:rPr kumimoji="1" lang="ja-JP" altLang="en-US" smtClean="0"/>
              <a:t>2020/1/19</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a:p>
        </p:txBody>
      </p:sp>
      <p:sp>
        <p:nvSpPr>
          <p:cNvPr id="7" name="Slide Number Placeholder 6"/>
          <p:cNvSpPr>
            <a:spLocks noGrp="1"/>
          </p:cNvSpPr>
          <p:nvPr>
            <p:ph type="sldNum" sz="quarter" idx="12"/>
          </p:nvPr>
        </p:nvSpPr>
        <p:spPr>
          <a:xfrm>
            <a:off x="5687568" y="6375679"/>
            <a:ext cx="1234440" cy="345796"/>
          </a:xfrm>
        </p:spPr>
        <p:txBody>
          <a:bodyPr/>
          <a:lstStyle/>
          <a:p>
            <a:fld id="{69C2FA99-1791-3B44-8C03-F404274E097A}" type="slidenum">
              <a:rPr kumimoji="1" lang="ja-JP" altLang="en-US" smtClean="0"/>
              <a:t>‹#›</a:t>
            </a:fld>
            <a:endParaRPr kumimoji="1" lang="ja-JP" altLang="en-US"/>
          </a:p>
        </p:txBody>
      </p:sp>
    </p:spTree>
    <p:extLst>
      <p:ext uri="{BB962C8B-B14F-4D97-AF65-F5344CB8AC3E}">
        <p14:creationId xmlns:p14="http://schemas.microsoft.com/office/powerpoint/2010/main" val="2456517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AEBF41A-2518-274E-A79C-4E43E809D8C3}" type="datetimeFigureOut">
              <a:rPr kumimoji="1" lang="ja-JP" altLang="en-US" smtClean="0"/>
              <a:t>2020/1/19</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9C2FA99-1791-3B44-8C03-F404274E097A}"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8901827"/>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668FF-096C-7F41-884C-0F573A91FBD2}"/>
              </a:ext>
            </a:extLst>
          </p:cNvPr>
          <p:cNvSpPr>
            <a:spLocks noGrp="1"/>
          </p:cNvSpPr>
          <p:nvPr>
            <p:ph type="ctrTitle"/>
          </p:nvPr>
        </p:nvSpPr>
        <p:spPr/>
        <p:txBody>
          <a:bodyPr>
            <a:normAutofit fontScale="90000"/>
          </a:bodyPr>
          <a:lstStyle/>
          <a:p>
            <a:r>
              <a:rPr lang="en" altLang="ja-JP" b="1" dirty="0">
                <a:solidFill>
                  <a:srgbClr val="000000"/>
                </a:solidFill>
                <a:latin typeface="inherit"/>
              </a:rPr>
              <a:t>AI-programming-1-a</a:t>
            </a:r>
            <a:br>
              <a:rPr lang="en" altLang="ja-JP" b="1" dirty="0">
                <a:solidFill>
                  <a:srgbClr val="000000"/>
                </a:solidFill>
                <a:latin typeface="inherit"/>
              </a:rPr>
            </a:br>
            <a:r>
              <a:rPr lang="ja-JP" altLang="en-US" b="1">
                <a:solidFill>
                  <a:srgbClr val="000000"/>
                </a:solidFill>
                <a:latin typeface="inherit"/>
              </a:rPr>
              <a:t>シンプルな電卓</a:t>
            </a:r>
            <a:endParaRPr kumimoji="1" lang="ja-JP" altLang="en-US"/>
          </a:p>
        </p:txBody>
      </p:sp>
    </p:spTree>
    <p:extLst>
      <p:ext uri="{BB962C8B-B14F-4D97-AF65-F5344CB8AC3E}">
        <p14:creationId xmlns:p14="http://schemas.microsoft.com/office/powerpoint/2010/main" val="156049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B5903-D205-604B-B0DF-1BED17FF69E7}"/>
              </a:ext>
            </a:extLst>
          </p:cNvPr>
          <p:cNvSpPr>
            <a:spLocks noGrp="1"/>
          </p:cNvSpPr>
          <p:nvPr>
            <p:ph type="title"/>
          </p:nvPr>
        </p:nvSpPr>
        <p:spPr/>
        <p:txBody>
          <a:bodyPr>
            <a:noAutofit/>
          </a:bodyPr>
          <a:lstStyle/>
          <a:p>
            <a:r>
              <a:rPr lang="ja-JP" altLang="en-US" sz="1800" b="1">
                <a:latin typeface="MS PGothic" panose="020B0600070205080204" pitchFamily="34" charset="-128"/>
                <a:ea typeface="MS PGothic" panose="020B0600070205080204" pitchFamily="34" charset="-128"/>
              </a:rPr>
              <a:t>ステップ</a:t>
            </a:r>
            <a:r>
              <a:rPr lang="en-US" altLang="ja-JP" sz="1800" b="1" dirty="0">
                <a:latin typeface="MS PGothic" panose="020B0600070205080204" pitchFamily="34" charset="-128"/>
                <a:ea typeface="MS PGothic" panose="020B0600070205080204" pitchFamily="34" charset="-128"/>
              </a:rPr>
              <a:t>1</a:t>
            </a:r>
            <a:r>
              <a:rPr lang="en-US" altLang="ja-JP" sz="1800" dirty="0">
                <a:latin typeface="MS PGothic" panose="020B0600070205080204" pitchFamily="34" charset="-128"/>
                <a:ea typeface="MS PGothic" panose="020B0600070205080204" pitchFamily="34" charset="-128"/>
              </a:rPr>
              <a:t>:</a:t>
            </a:r>
            <a:br>
              <a:rPr lang="en-US" altLang="ja-JP" sz="1800" dirty="0">
                <a:latin typeface="MS PGothic" panose="020B0600070205080204" pitchFamily="34" charset="-128"/>
                <a:ea typeface="MS PGothic" panose="020B0600070205080204" pitchFamily="34" charset="-128"/>
              </a:rPr>
            </a:br>
            <a:r>
              <a:rPr lang="en" altLang="ja-JP" sz="1800" b="1" dirty="0">
                <a:latin typeface="MS PGothic" panose="020B0600070205080204" pitchFamily="34" charset="-128"/>
                <a:ea typeface="MS PGothic" panose="020B0600070205080204" pitchFamily="34" charset="-128"/>
              </a:rPr>
              <a:t>TODO</a:t>
            </a:r>
            <a:br>
              <a:rPr lang="en" altLang="ja-JP" sz="1800" b="1" dirty="0">
                <a:latin typeface="MS PGothic" panose="020B0600070205080204" pitchFamily="34" charset="-128"/>
                <a:ea typeface="MS PGothic" panose="020B0600070205080204" pitchFamily="34" charset="-128"/>
              </a:rPr>
            </a:br>
            <a:r>
              <a:rPr lang="ja-JP" altLang="en-US" sz="1800">
                <a:latin typeface="MS PGothic" panose="020B0600070205080204" pitchFamily="34" charset="-128"/>
                <a:ea typeface="MS PGothic" panose="020B0600070205080204" pitchFamily="34" charset="-128"/>
              </a:rPr>
              <a:t>ユーザーに入力を求めます。 人間がコンピューターで操作したい数字を入力した時点で、プログラムの作成を開始します。 このプログラムでは、ユーザーに</a:t>
            </a:r>
            <a:r>
              <a:rPr lang="en-US" altLang="ja-JP" sz="1800" dirty="0">
                <a:latin typeface="MS PGothic" panose="020B0600070205080204" pitchFamily="34" charset="-128"/>
                <a:ea typeface="MS PGothic" panose="020B0600070205080204" pitchFamily="34" charset="-128"/>
              </a:rPr>
              <a:t>2</a:t>
            </a:r>
            <a:r>
              <a:rPr lang="ja-JP" altLang="en-US" sz="1800">
                <a:latin typeface="MS PGothic" panose="020B0600070205080204" pitchFamily="34" charset="-128"/>
                <a:ea typeface="MS PGothic" panose="020B0600070205080204" pitchFamily="34" charset="-128"/>
              </a:rPr>
              <a:t>つの数字とタイプを入力してもらいたいので、プログラムに</a:t>
            </a:r>
            <a:r>
              <a:rPr lang="en-US" altLang="ja-JP" sz="1800" dirty="0">
                <a:latin typeface="MS PGothic" panose="020B0600070205080204" pitchFamily="34" charset="-128"/>
                <a:ea typeface="MS PGothic" panose="020B0600070205080204" pitchFamily="34" charset="-128"/>
              </a:rPr>
              <a:t>2</a:t>
            </a:r>
            <a:r>
              <a:rPr lang="ja-JP" altLang="en-US" sz="1800">
                <a:latin typeface="MS PGothic" panose="020B0600070205080204" pitchFamily="34" charset="-128"/>
                <a:ea typeface="MS PGothic" panose="020B0600070205080204" pitchFamily="34" charset="-128"/>
              </a:rPr>
              <a:t>つの数字とタイプを入力してもらいましょう。</a:t>
            </a:r>
            <a:br>
              <a:rPr lang="ja-JP" altLang="en-US" sz="1600"/>
            </a:br>
            <a:endParaRPr kumimoji="1" lang="ja-JP" altLang="en-US" sz="1600"/>
          </a:p>
        </p:txBody>
      </p:sp>
      <p:pic>
        <p:nvPicPr>
          <p:cNvPr id="5" name="コンテンツ プレースホルダー 4">
            <a:extLst>
              <a:ext uri="{FF2B5EF4-FFF2-40B4-BE49-F238E27FC236}">
                <a16:creationId xmlns:a16="http://schemas.microsoft.com/office/drawing/2014/main" id="{B983EFCA-3B2C-D74C-9D66-12C00A238289}"/>
              </a:ext>
            </a:extLst>
          </p:cNvPr>
          <p:cNvPicPr>
            <a:picLocks noGrp="1" noChangeAspect="1"/>
          </p:cNvPicPr>
          <p:nvPr>
            <p:ph idx="1"/>
          </p:nvPr>
        </p:nvPicPr>
        <p:blipFill>
          <a:blip r:embed="rId2"/>
          <a:stretch>
            <a:fillRect/>
          </a:stretch>
        </p:blipFill>
        <p:spPr>
          <a:xfrm>
            <a:off x="1179030" y="2461155"/>
            <a:ext cx="10667907" cy="2028651"/>
          </a:xfrm>
        </p:spPr>
      </p:pic>
    </p:spTree>
    <p:extLst>
      <p:ext uri="{BB962C8B-B14F-4D97-AF65-F5344CB8AC3E}">
        <p14:creationId xmlns:p14="http://schemas.microsoft.com/office/powerpoint/2010/main" val="900989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E6738-7100-4944-943D-01C24237BB4B}"/>
              </a:ext>
            </a:extLst>
          </p:cNvPr>
          <p:cNvSpPr>
            <a:spLocks noGrp="1"/>
          </p:cNvSpPr>
          <p:nvPr>
            <p:ph type="title"/>
          </p:nvPr>
        </p:nvSpPr>
        <p:spPr>
          <a:xfrm>
            <a:off x="933179" y="84434"/>
            <a:ext cx="3813482" cy="4487566"/>
          </a:xfrm>
        </p:spPr>
        <p:txBody>
          <a:bodyPr>
            <a:noAutofit/>
          </a:bodyPr>
          <a:lstStyle/>
          <a:p>
            <a:r>
              <a:rPr lang="ja-JP" altLang="en-US" sz="1400" b="1">
                <a:latin typeface="MS PGothic" panose="020B0600070205080204" pitchFamily="34" charset="-128"/>
                <a:ea typeface="MS PGothic" panose="020B0600070205080204" pitchFamily="34" charset="-128"/>
              </a:rPr>
              <a:t>ステップ</a:t>
            </a:r>
            <a:r>
              <a:rPr lang="en-US" altLang="ja-JP" sz="1400" b="1" dirty="0">
                <a:latin typeface="MS PGothic" panose="020B0600070205080204" pitchFamily="34" charset="-128"/>
                <a:ea typeface="MS PGothic" panose="020B0600070205080204" pitchFamily="34" charset="-128"/>
              </a:rPr>
              <a:t>2</a:t>
            </a:r>
            <a:br>
              <a:rPr lang="ja-JP" altLang="en-US" sz="1400">
                <a:latin typeface="MS PGothic" panose="020B0600070205080204" pitchFamily="34" charset="-128"/>
                <a:ea typeface="MS PGothic" panose="020B0600070205080204" pitchFamily="34" charset="-128"/>
              </a:rPr>
            </a:br>
            <a:r>
              <a:rPr lang="en" altLang="ja-JP" sz="1400" b="1" dirty="0">
                <a:latin typeface="MS PGothic" panose="020B0600070205080204" pitchFamily="34" charset="-128"/>
                <a:ea typeface="MS PGothic" panose="020B0600070205080204" pitchFamily="34" charset="-128"/>
              </a:rPr>
              <a:t>TODO</a:t>
            </a:r>
            <a:br>
              <a:rPr lang="en" altLang="ja-JP" sz="1400" b="1" dirty="0">
                <a:latin typeface="MS PGothic" panose="020B0600070205080204" pitchFamily="34" charset="-128"/>
                <a:ea typeface="MS PGothic" panose="020B0600070205080204" pitchFamily="34" charset="-128"/>
              </a:rPr>
            </a:br>
            <a:r>
              <a:rPr lang="en" altLang="ja-JP" sz="1400" dirty="0">
                <a:latin typeface="MS PGothic" panose="020B0600070205080204" pitchFamily="34" charset="-128"/>
                <a:ea typeface="MS PGothic" panose="020B0600070205080204" pitchFamily="34" charset="-128"/>
              </a:rPr>
              <a:t>calculator</a:t>
            </a:r>
            <a:r>
              <a:rPr lang="ja-JP" altLang="en-US" sz="1400">
                <a:latin typeface="MS PGothic" panose="020B0600070205080204" pitchFamily="34" charset="-128"/>
                <a:ea typeface="MS PGothic" panose="020B0600070205080204" pitchFamily="34" charset="-128"/>
              </a:rPr>
              <a:t>のクラスを作成して、</a:t>
            </a:r>
            <a:r>
              <a:rPr lang="en-US" altLang="ja-JP" sz="1400" dirty="0">
                <a:latin typeface="MS PGothic" panose="020B0600070205080204" pitchFamily="34" charset="-128"/>
                <a:ea typeface="MS PGothic" panose="020B0600070205080204" pitchFamily="34" charset="-128"/>
              </a:rPr>
              <a:t>__</a:t>
            </a:r>
            <a:r>
              <a:rPr lang="en" altLang="ja-JP" sz="1400" dirty="0" err="1">
                <a:latin typeface="MS PGothic" panose="020B0600070205080204" pitchFamily="34" charset="-128"/>
                <a:ea typeface="MS PGothic" panose="020B0600070205080204" pitchFamily="34" charset="-128"/>
              </a:rPr>
              <a:t>init</a:t>
            </a:r>
            <a:r>
              <a:rPr lang="en" altLang="ja-JP" sz="1400" dirty="0">
                <a:latin typeface="MS PGothic" panose="020B0600070205080204" pitchFamily="34" charset="-128"/>
                <a:ea typeface="MS PGothic" panose="020B0600070205080204" pitchFamily="34" charset="-128"/>
              </a:rPr>
              <a:t>__()</a:t>
            </a:r>
            <a:r>
              <a:rPr lang="ja-JP" altLang="en-US" sz="1400">
                <a:latin typeface="MS PGothic" panose="020B0600070205080204" pitchFamily="34" charset="-128"/>
                <a:ea typeface="MS PGothic" panose="020B0600070205080204" pitchFamily="34" charset="-128"/>
              </a:rPr>
              <a:t>関数で初期化し、二つの数値とタイプを設定する。</a:t>
            </a:r>
            <a:br>
              <a:rPr lang="ja-JP" altLang="en-US" sz="1400">
                <a:latin typeface="MS PGothic" panose="020B0600070205080204" pitchFamily="34" charset="-128"/>
                <a:ea typeface="MS PGothic" panose="020B0600070205080204" pitchFamily="34" charset="-128"/>
              </a:rPr>
            </a:br>
            <a:br>
              <a:rPr lang="en-US" altLang="ja-JP" sz="1400" dirty="0">
                <a:latin typeface="MS PGothic" panose="020B0600070205080204" pitchFamily="34" charset="-128"/>
                <a:ea typeface="MS PGothic" panose="020B0600070205080204" pitchFamily="34" charset="-128"/>
              </a:rPr>
            </a:br>
            <a:r>
              <a:rPr lang="en" altLang="ja-JP" sz="1400" dirty="0">
                <a:latin typeface="MS PGothic" panose="020B0600070205080204" pitchFamily="34" charset="-128"/>
                <a:ea typeface="MS PGothic" panose="020B0600070205080204" pitchFamily="34" charset="-128"/>
              </a:rPr>
              <a:t>calculator</a:t>
            </a:r>
            <a:r>
              <a:rPr lang="ja-JP" altLang="en-US" sz="1400">
                <a:latin typeface="MS PGothic" panose="020B0600070205080204" pitchFamily="34" charset="-128"/>
                <a:ea typeface="MS PGothic" panose="020B0600070205080204" pitchFamily="34" charset="-128"/>
              </a:rPr>
              <a:t>のクラスの中に</a:t>
            </a:r>
            <a:r>
              <a:rPr lang="en" altLang="ja-JP" sz="1400" dirty="0" err="1">
                <a:latin typeface="MS PGothic" panose="020B0600070205080204" pitchFamily="34" charset="-128"/>
                <a:ea typeface="MS PGothic" panose="020B0600070205080204" pitchFamily="34" charset="-128"/>
              </a:rPr>
              <a:t>accumlation</a:t>
            </a:r>
            <a:r>
              <a:rPr lang="ja-JP" altLang="en" sz="140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という関数を付け、関数自体にインデントのレイヤーを追加します。 </a:t>
            </a:r>
            <a:br>
              <a:rPr lang="en-US" altLang="ja-JP" sz="1400" dirty="0">
                <a:latin typeface="MS PGothic" panose="020B0600070205080204" pitchFamily="34" charset="-128"/>
                <a:ea typeface="MS PGothic" panose="020B0600070205080204" pitchFamily="34" charset="-128"/>
              </a:rPr>
            </a:br>
            <a:br>
              <a:rPr lang="en-US" altLang="ja-JP" sz="1400" dirty="0">
                <a:latin typeface="MS PGothic" panose="020B0600070205080204" pitchFamily="34" charset="-128"/>
                <a:ea typeface="MS PGothic" panose="020B0600070205080204" pitchFamily="34" charset="-128"/>
              </a:rPr>
            </a:br>
            <a:r>
              <a:rPr lang="ja-JP" altLang="en-US" sz="1400">
                <a:latin typeface="MS PGothic" panose="020B0600070205080204" pitchFamily="34" charset="-128"/>
                <a:ea typeface="MS PGothic" panose="020B0600070205080204" pitchFamily="34" charset="-128"/>
              </a:rPr>
              <a:t>関数</a:t>
            </a:r>
            <a:r>
              <a:rPr lang="en" altLang="ja-JP" sz="1400" dirty="0" err="1">
                <a:latin typeface="MS PGothic" panose="020B0600070205080204" pitchFamily="34" charset="-128"/>
                <a:ea typeface="MS PGothic" panose="020B0600070205080204" pitchFamily="34" charset="-128"/>
              </a:rPr>
              <a:t>accumlation</a:t>
            </a:r>
            <a:r>
              <a:rPr lang="ja-JP" altLang="en" sz="140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は二つの数値でどちらが大きい（あるいは小さい）かどうかを判断します。</a:t>
            </a:r>
            <a:br>
              <a:rPr lang="en-US" altLang="ja-JP" sz="1400" dirty="0">
                <a:latin typeface="MS PGothic" panose="020B0600070205080204" pitchFamily="34" charset="-128"/>
                <a:ea typeface="MS PGothic" panose="020B0600070205080204" pitchFamily="34" charset="-128"/>
              </a:rPr>
            </a:br>
            <a:br>
              <a:rPr lang="ja-JP" altLang="en-US" sz="1400">
                <a:latin typeface="MS PGothic" panose="020B0600070205080204" pitchFamily="34" charset="-128"/>
                <a:ea typeface="MS PGothic" panose="020B0600070205080204" pitchFamily="34" charset="-128"/>
              </a:rPr>
            </a:br>
            <a:r>
              <a:rPr lang="en" altLang="ja-JP" sz="1400" dirty="0">
                <a:latin typeface="MS PGothic" panose="020B0600070205080204" pitchFamily="34" charset="-128"/>
                <a:ea typeface="MS PGothic" panose="020B0600070205080204" pitchFamily="34" charset="-128"/>
              </a:rPr>
              <a:t>calculator</a:t>
            </a:r>
            <a:r>
              <a:rPr lang="ja-JP" altLang="en-US" sz="1400">
                <a:latin typeface="MS PGothic" panose="020B0600070205080204" pitchFamily="34" charset="-128"/>
                <a:ea typeface="MS PGothic" panose="020B0600070205080204" pitchFamily="34" charset="-128"/>
              </a:rPr>
              <a:t>のクラスの中に</a:t>
            </a:r>
            <a:r>
              <a:rPr lang="en" altLang="ja-JP" sz="1400" dirty="0">
                <a:latin typeface="MS PGothic" panose="020B0600070205080204" pitchFamily="34" charset="-128"/>
                <a:ea typeface="MS PGothic" panose="020B0600070205080204" pitchFamily="34" charset="-128"/>
              </a:rPr>
              <a:t>calculate</a:t>
            </a:r>
            <a:r>
              <a:rPr lang="ja-JP" altLang="en" sz="140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という関数を付け、関数自体にインデントのレイヤーを追加します。 </a:t>
            </a:r>
            <a:br>
              <a:rPr lang="en-US" altLang="ja-JP" sz="1400" dirty="0">
                <a:latin typeface="MS PGothic" panose="020B0600070205080204" pitchFamily="34" charset="-128"/>
                <a:ea typeface="MS PGothic" panose="020B0600070205080204" pitchFamily="34" charset="-128"/>
              </a:rPr>
            </a:br>
            <a:br>
              <a:rPr lang="en-US" altLang="ja-JP" sz="1400" dirty="0">
                <a:latin typeface="MS PGothic" panose="020B0600070205080204" pitchFamily="34" charset="-128"/>
                <a:ea typeface="MS PGothic" panose="020B0600070205080204" pitchFamily="34" charset="-128"/>
              </a:rPr>
            </a:br>
            <a:r>
              <a:rPr lang="ja-JP" altLang="en-US" sz="1400">
                <a:latin typeface="MS PGothic" panose="020B0600070205080204" pitchFamily="34" charset="-128"/>
                <a:ea typeface="MS PGothic" panose="020B0600070205080204" pitchFamily="34" charset="-128"/>
              </a:rPr>
              <a:t>関数</a:t>
            </a:r>
            <a:r>
              <a:rPr lang="en" altLang="ja-JP" sz="1400" dirty="0">
                <a:latin typeface="MS PGothic" panose="020B0600070205080204" pitchFamily="34" charset="-128"/>
                <a:ea typeface="MS PGothic" panose="020B0600070205080204" pitchFamily="34" charset="-128"/>
              </a:rPr>
              <a:t>calculate</a:t>
            </a:r>
            <a:r>
              <a:rPr lang="ja-JP" altLang="en" sz="1400">
                <a:latin typeface="MS PGothic" panose="020B0600070205080204" pitchFamily="34" charset="-128"/>
                <a:ea typeface="MS PGothic" panose="020B0600070205080204" pitchFamily="34" charset="-128"/>
              </a:rPr>
              <a:t>（）</a:t>
            </a:r>
            <a:r>
              <a:rPr lang="ja-JP" altLang="en-US" sz="1400">
                <a:latin typeface="MS PGothic" panose="020B0600070205080204" pitchFamily="34" charset="-128"/>
                <a:ea typeface="MS PGothic" panose="020B0600070205080204" pitchFamily="34" charset="-128"/>
              </a:rPr>
              <a:t>は算術演算を定義しています。</a:t>
            </a:r>
            <a:br>
              <a:rPr lang="ja-JP" altLang="en-US" sz="1200"/>
            </a:br>
            <a:endParaRPr kumimoji="1" lang="ja-JP" altLang="en-US" sz="1200"/>
          </a:p>
        </p:txBody>
      </p:sp>
      <p:pic>
        <p:nvPicPr>
          <p:cNvPr id="5" name="コンテンツ プレースホルダー 4">
            <a:extLst>
              <a:ext uri="{FF2B5EF4-FFF2-40B4-BE49-F238E27FC236}">
                <a16:creationId xmlns:a16="http://schemas.microsoft.com/office/drawing/2014/main" id="{CF9E646F-E66D-774D-9B3E-7793527F40A1}"/>
              </a:ext>
            </a:extLst>
          </p:cNvPr>
          <p:cNvPicPr>
            <a:picLocks noGrp="1" noChangeAspect="1"/>
          </p:cNvPicPr>
          <p:nvPr>
            <p:ph idx="1"/>
          </p:nvPr>
        </p:nvPicPr>
        <p:blipFill>
          <a:blip r:embed="rId2"/>
          <a:stretch>
            <a:fillRect/>
          </a:stretch>
        </p:blipFill>
        <p:spPr>
          <a:xfrm>
            <a:off x="4746661" y="197449"/>
            <a:ext cx="7131767" cy="6254722"/>
          </a:xfrm>
        </p:spPr>
      </p:pic>
    </p:spTree>
    <p:extLst>
      <p:ext uri="{BB962C8B-B14F-4D97-AF65-F5344CB8AC3E}">
        <p14:creationId xmlns:p14="http://schemas.microsoft.com/office/powerpoint/2010/main" val="3205852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7F69F-34BE-C048-8875-82DAA7E3B01B}"/>
              </a:ext>
            </a:extLst>
          </p:cNvPr>
          <p:cNvSpPr>
            <a:spLocks noGrp="1"/>
          </p:cNvSpPr>
          <p:nvPr>
            <p:ph type="title"/>
          </p:nvPr>
        </p:nvSpPr>
        <p:spPr/>
        <p:txBody>
          <a:bodyPr>
            <a:noAutofit/>
          </a:bodyPr>
          <a:lstStyle/>
          <a:p>
            <a:r>
              <a:rPr lang="ja-JP" altLang="en-US" sz="1800" b="1">
                <a:latin typeface="MS PGothic" panose="020B0600070205080204" pitchFamily="34" charset="-128"/>
                <a:ea typeface="MS PGothic" panose="020B0600070205080204" pitchFamily="34" charset="-128"/>
              </a:rPr>
              <a:t>ステップ</a:t>
            </a:r>
            <a:r>
              <a:rPr lang="en-US" altLang="ja-JP" sz="1800" b="1" dirty="0">
                <a:latin typeface="MS PGothic" panose="020B0600070205080204" pitchFamily="34" charset="-128"/>
                <a:ea typeface="MS PGothic" panose="020B0600070205080204" pitchFamily="34" charset="-128"/>
              </a:rPr>
              <a:t>3</a:t>
            </a:r>
            <a:br>
              <a:rPr lang="ja-JP" altLang="en-US" sz="1800">
                <a:latin typeface="MS PGothic" panose="020B0600070205080204" pitchFamily="34" charset="-128"/>
                <a:ea typeface="MS PGothic" panose="020B0600070205080204" pitchFamily="34" charset="-128"/>
              </a:rPr>
            </a:br>
            <a:r>
              <a:rPr lang="en" altLang="ja-JP" sz="1800" b="1" dirty="0">
                <a:latin typeface="MS PGothic" panose="020B0600070205080204" pitchFamily="34" charset="-128"/>
                <a:ea typeface="MS PGothic" panose="020B0600070205080204" pitchFamily="34" charset="-128"/>
              </a:rPr>
              <a:t>TODO</a:t>
            </a:r>
            <a:br>
              <a:rPr lang="en" altLang="ja-JP" sz="1800" b="1" dirty="0">
                <a:latin typeface="MS PGothic" panose="020B0600070205080204" pitchFamily="34" charset="-128"/>
                <a:ea typeface="MS PGothic" panose="020B0600070205080204" pitchFamily="34" charset="-128"/>
              </a:rPr>
            </a:br>
            <a:r>
              <a:rPr lang="ja-JP" altLang="en-US" sz="1800">
                <a:latin typeface="MS PGothic" panose="020B0600070205080204" pitchFamily="34" charset="-128"/>
                <a:ea typeface="MS PGothic" panose="020B0600070205080204" pitchFamily="34" charset="-128"/>
              </a:rPr>
              <a:t>インスタンスを生成</a:t>
            </a:r>
            <a:br>
              <a:rPr lang="ja-JP" altLang="en-US" sz="1800">
                <a:latin typeface="MS PGothic" panose="020B0600070205080204" pitchFamily="34" charset="-128"/>
                <a:ea typeface="MS PGothic" panose="020B0600070205080204" pitchFamily="34" charset="-128"/>
              </a:rPr>
            </a:br>
            <a:r>
              <a:rPr lang="ja-JP" altLang="en-US" sz="1800">
                <a:latin typeface="MS PGothic" panose="020B0600070205080204" pitchFamily="34" charset="-128"/>
                <a:ea typeface="MS PGothic" panose="020B0600070205080204" pitchFamily="34" charset="-128"/>
              </a:rPr>
              <a:t>メソッド呼び出し</a:t>
            </a:r>
            <a:br>
              <a:rPr lang="ja-JP" altLang="en-US" sz="1800"/>
            </a:br>
            <a:endParaRPr kumimoji="1" lang="ja-JP" altLang="en-US" sz="1800"/>
          </a:p>
        </p:txBody>
      </p:sp>
      <p:pic>
        <p:nvPicPr>
          <p:cNvPr id="5" name="コンテンツ プレースホルダー 4">
            <a:extLst>
              <a:ext uri="{FF2B5EF4-FFF2-40B4-BE49-F238E27FC236}">
                <a16:creationId xmlns:a16="http://schemas.microsoft.com/office/drawing/2014/main" id="{71FD3360-9923-EC4F-8E52-128D0E62D465}"/>
              </a:ext>
            </a:extLst>
          </p:cNvPr>
          <p:cNvPicPr>
            <a:picLocks noGrp="1" noChangeAspect="1"/>
          </p:cNvPicPr>
          <p:nvPr>
            <p:ph idx="1"/>
          </p:nvPr>
        </p:nvPicPr>
        <p:blipFill>
          <a:blip r:embed="rId2"/>
          <a:stretch>
            <a:fillRect/>
          </a:stretch>
        </p:blipFill>
        <p:spPr>
          <a:xfrm>
            <a:off x="977982" y="2295469"/>
            <a:ext cx="10877201" cy="2267062"/>
          </a:xfrm>
        </p:spPr>
      </p:pic>
    </p:spTree>
    <p:extLst>
      <p:ext uri="{BB962C8B-B14F-4D97-AF65-F5344CB8AC3E}">
        <p14:creationId xmlns:p14="http://schemas.microsoft.com/office/powerpoint/2010/main" val="1137003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80D1ED-86BE-8043-9508-CB92E6AA5E1D}"/>
              </a:ext>
            </a:extLst>
          </p:cNvPr>
          <p:cNvSpPr>
            <a:spLocks noGrp="1"/>
          </p:cNvSpPr>
          <p:nvPr>
            <p:ph type="title"/>
          </p:nvPr>
        </p:nvSpPr>
        <p:spPr/>
        <p:txBody>
          <a:bodyPr/>
          <a:lstStyle/>
          <a:p>
            <a:r>
              <a:rPr kumimoji="1" lang="ja-JP" altLang="en-US"/>
              <a:t>コード改善</a:t>
            </a:r>
          </a:p>
        </p:txBody>
      </p:sp>
      <p:sp>
        <p:nvSpPr>
          <p:cNvPr id="3" name="コンテンツ プレースホルダー 2">
            <a:extLst>
              <a:ext uri="{FF2B5EF4-FFF2-40B4-BE49-F238E27FC236}">
                <a16:creationId xmlns:a16="http://schemas.microsoft.com/office/drawing/2014/main" id="{4BC9D0EF-BE11-8B4D-A792-3DB66F5B655B}"/>
              </a:ext>
            </a:extLst>
          </p:cNvPr>
          <p:cNvSpPr>
            <a:spLocks noGrp="1"/>
          </p:cNvSpPr>
          <p:nvPr>
            <p:ph idx="1"/>
          </p:nvPr>
        </p:nvSpPr>
        <p:spPr/>
        <p:txBody>
          <a:bodyPr/>
          <a:lstStyle/>
          <a:p>
            <a:r>
              <a:rPr lang="en" altLang="ja-JP" dirty="0"/>
              <a:t>Python</a:t>
            </a:r>
            <a:r>
              <a:rPr lang="ja-JP" altLang="en-US"/>
              <a:t>標準ライブラリにある</a:t>
            </a:r>
            <a:r>
              <a:rPr lang="en" altLang="ja-JP" dirty="0"/>
              <a:t>GUI</a:t>
            </a:r>
            <a:r>
              <a:rPr lang="ja-JP" altLang="en-US"/>
              <a:t>ライブラリ「</a:t>
            </a:r>
            <a:r>
              <a:rPr lang="en" altLang="ja-JP" dirty="0" err="1"/>
              <a:t>Tkinter</a:t>
            </a:r>
            <a:r>
              <a:rPr lang="ja-JP" altLang="en"/>
              <a:t>」</a:t>
            </a:r>
            <a:r>
              <a:rPr lang="ja-JP" altLang="en-US"/>
              <a:t>で、シンプルな電卓を作成する方法があります。電卓はボタンが規則的に並んでおり、内部的な処理もそこまで難しくなく、割と作りやすい部類のアプリケーションです。</a:t>
            </a:r>
            <a:r>
              <a:rPr lang="en" altLang="ja-JP" dirty="0"/>
              <a:t>GUI</a:t>
            </a:r>
            <a:r>
              <a:rPr lang="ja-JP" altLang="en-US"/>
              <a:t>ライブラリ学習の第一歩としてオススメと言えます。</a:t>
            </a:r>
            <a:endParaRPr kumimoji="1" lang="ja-JP" altLang="en-US"/>
          </a:p>
        </p:txBody>
      </p:sp>
    </p:spTree>
    <p:extLst>
      <p:ext uri="{BB962C8B-B14F-4D97-AF65-F5344CB8AC3E}">
        <p14:creationId xmlns:p14="http://schemas.microsoft.com/office/powerpoint/2010/main" val="426836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F41626-2D55-2548-B0DB-4179F8249DDD}"/>
              </a:ext>
            </a:extLst>
          </p:cNvPr>
          <p:cNvSpPr>
            <a:spLocks noGrp="1"/>
          </p:cNvSpPr>
          <p:nvPr>
            <p:ph type="title"/>
          </p:nvPr>
        </p:nvSpPr>
        <p:spPr/>
        <p:txBody>
          <a:bodyPr/>
          <a:lstStyle/>
          <a:p>
            <a:r>
              <a:rPr kumimoji="1" lang="ja-JP" altLang="en-US"/>
              <a:t>アイデアの背景</a:t>
            </a:r>
          </a:p>
        </p:txBody>
      </p:sp>
      <p:sp>
        <p:nvSpPr>
          <p:cNvPr id="3" name="コンテンツ プレースホルダー 2">
            <a:extLst>
              <a:ext uri="{FF2B5EF4-FFF2-40B4-BE49-F238E27FC236}">
                <a16:creationId xmlns:a16="http://schemas.microsoft.com/office/drawing/2014/main" id="{270043DF-D228-B042-AC58-467F882CB37C}"/>
              </a:ext>
            </a:extLst>
          </p:cNvPr>
          <p:cNvSpPr>
            <a:spLocks noGrp="1"/>
          </p:cNvSpPr>
          <p:nvPr>
            <p:ph idx="1"/>
          </p:nvPr>
        </p:nvSpPr>
        <p:spPr>
          <a:xfrm>
            <a:off x="1251678" y="1389893"/>
            <a:ext cx="10178322" cy="3593591"/>
          </a:xfrm>
        </p:spPr>
        <p:txBody>
          <a:bodyPr/>
          <a:lstStyle/>
          <a:p>
            <a:r>
              <a:rPr lang="ja-JP" altLang="en-US"/>
              <a:t>テーマ：電卓</a:t>
            </a:r>
            <a:br>
              <a:rPr lang="ja-JP" altLang="en-US"/>
            </a:br>
            <a:endParaRPr lang="ja-JP" altLang="en-US"/>
          </a:p>
          <a:p>
            <a:r>
              <a:rPr lang="ja-JP" altLang="en-US"/>
              <a:t>まずユーザー入力に応じて加算、減算、乗算、除算などの基本的な算術演算を実行できる単純な計算機を作成します。</a:t>
            </a:r>
            <a:endParaRPr lang="en-US" altLang="ja-JP" dirty="0"/>
          </a:p>
          <a:p>
            <a:r>
              <a:rPr lang="ja-JP" altLang="en-US"/>
              <a:t>レベルアップで</a:t>
            </a:r>
            <a:endParaRPr lang="en-US" altLang="ja-JP" dirty="0"/>
          </a:p>
          <a:p>
            <a:pPr marL="0" indent="0">
              <a:buNone/>
            </a:pPr>
            <a:r>
              <a:rPr lang="ja-JP" altLang="en-US"/>
              <a:t>　</a:t>
            </a:r>
            <a:r>
              <a:rPr lang="en-US" altLang="ja-JP" dirty="0"/>
              <a:t>1. </a:t>
            </a:r>
            <a:r>
              <a:rPr lang="ja-JP" altLang="en-US"/>
              <a:t>複数入力</a:t>
            </a:r>
          </a:p>
          <a:p>
            <a:pPr marL="0" indent="0">
              <a:buNone/>
            </a:pPr>
            <a:r>
              <a:rPr lang="ja-JP" altLang="en-US"/>
              <a:t>　</a:t>
            </a:r>
            <a:r>
              <a:rPr lang="en-US" altLang="ja-JP" dirty="0"/>
              <a:t>2. </a:t>
            </a:r>
            <a:r>
              <a:rPr lang="ja-JP" altLang="en-US"/>
              <a:t>科学計算もできる。例：２乗、</a:t>
            </a:r>
            <a:r>
              <a:rPr lang="en-US" altLang="ja-JP" dirty="0"/>
              <a:t>3</a:t>
            </a:r>
            <a:r>
              <a:rPr lang="ja-JP" altLang="en-US"/>
              <a:t>乗の計算など。</a:t>
            </a:r>
            <a:endParaRPr lang="en-US" altLang="ja-JP" dirty="0"/>
          </a:p>
          <a:p>
            <a:pPr marL="0" indent="0">
              <a:buNone/>
            </a:pPr>
            <a:r>
              <a:rPr lang="ja-JP" altLang="en-US"/>
              <a:t>　を作ります。</a:t>
            </a:r>
          </a:p>
          <a:p>
            <a:endParaRPr kumimoji="1" lang="ja-JP" altLang="en-US"/>
          </a:p>
        </p:txBody>
      </p:sp>
    </p:spTree>
    <p:extLst>
      <p:ext uri="{BB962C8B-B14F-4D97-AF65-F5344CB8AC3E}">
        <p14:creationId xmlns:p14="http://schemas.microsoft.com/office/powerpoint/2010/main" val="142255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E933B-6EC8-DF42-B12C-88EE2E70F3F0}"/>
              </a:ext>
            </a:extLst>
          </p:cNvPr>
          <p:cNvSpPr>
            <a:spLocks noGrp="1"/>
          </p:cNvSpPr>
          <p:nvPr>
            <p:ph type="title"/>
          </p:nvPr>
        </p:nvSpPr>
        <p:spPr/>
        <p:txBody>
          <a:bodyPr/>
          <a:lstStyle/>
          <a:p>
            <a:r>
              <a:rPr kumimoji="1" lang="ja-JP" altLang="en-US"/>
              <a:t>メンバーの役割</a:t>
            </a:r>
          </a:p>
        </p:txBody>
      </p:sp>
      <p:sp>
        <p:nvSpPr>
          <p:cNvPr id="3" name="コンテンツ プレースホルダー 2">
            <a:extLst>
              <a:ext uri="{FF2B5EF4-FFF2-40B4-BE49-F238E27FC236}">
                <a16:creationId xmlns:a16="http://schemas.microsoft.com/office/drawing/2014/main" id="{30DB6437-FA8A-7847-8047-3FCD6942051D}"/>
              </a:ext>
            </a:extLst>
          </p:cNvPr>
          <p:cNvSpPr>
            <a:spLocks noGrp="1"/>
          </p:cNvSpPr>
          <p:nvPr>
            <p:ph idx="1"/>
          </p:nvPr>
        </p:nvSpPr>
        <p:spPr>
          <a:xfrm>
            <a:off x="1251678" y="2286001"/>
            <a:ext cx="10522506" cy="3593591"/>
          </a:xfrm>
        </p:spPr>
        <p:txBody>
          <a:bodyPr>
            <a:normAutofit/>
          </a:bodyPr>
          <a:lstStyle/>
          <a:p>
            <a:r>
              <a:rPr lang="en-US" altLang="ja-JP" sz="2400" dirty="0">
                <a:solidFill>
                  <a:schemeClr val="tx1"/>
                </a:solidFill>
                <a:latin typeface="MS PGothic" panose="020B0600070205080204" pitchFamily="34" charset="-128"/>
                <a:ea typeface="MS PGothic" panose="020B0600070205080204" pitchFamily="34" charset="-128"/>
              </a:rPr>
              <a:t>M18W7114 </a:t>
            </a:r>
            <a:r>
              <a:rPr kumimoji="1" lang="ja-JP" altLang="en-US" sz="2400">
                <a:solidFill>
                  <a:schemeClr val="tx1"/>
                </a:solidFill>
                <a:latin typeface="MS PGothic" panose="020B0600070205080204" pitchFamily="34" charset="-128"/>
                <a:ea typeface="MS PGothic" panose="020B0600070205080204" pitchFamily="34" charset="-128"/>
              </a:rPr>
              <a:t>高盛　　　　　</a:t>
            </a:r>
            <a:r>
              <a:rPr kumimoji="1" lang="en-US" altLang="ja-JP" sz="2400" dirty="0">
                <a:solidFill>
                  <a:schemeClr val="tx1"/>
                </a:solidFill>
                <a:latin typeface="MS PGothic" panose="020B0600070205080204" pitchFamily="34" charset="-128"/>
                <a:ea typeface="MS PGothic" panose="020B0600070205080204" pitchFamily="34" charset="-128"/>
              </a:rPr>
              <a:t> </a:t>
            </a:r>
            <a:r>
              <a:rPr kumimoji="1" lang="ja-JP" altLang="en-US" sz="2400">
                <a:solidFill>
                  <a:schemeClr val="tx1"/>
                </a:solidFill>
                <a:latin typeface="MS PGothic" panose="020B0600070205080204" pitchFamily="34" charset="-128"/>
                <a:ea typeface="MS PGothic" panose="020B0600070205080204" pitchFamily="34" charset="-128"/>
              </a:rPr>
              <a:t>フローチャット設計、複数計算、プログラム全体の確認</a:t>
            </a:r>
            <a:endParaRPr kumimoji="1" lang="en-US" altLang="ja-JP" sz="2400" dirty="0">
              <a:solidFill>
                <a:schemeClr val="tx1"/>
              </a:solidFill>
              <a:latin typeface="MS PGothic" panose="020B0600070205080204" pitchFamily="34" charset="-128"/>
              <a:ea typeface="MS PGothic" panose="020B0600070205080204" pitchFamily="34" charset="-128"/>
            </a:endParaRPr>
          </a:p>
          <a:p>
            <a:r>
              <a:rPr lang="en-US" altLang="ja-JP" sz="2400" dirty="0">
                <a:solidFill>
                  <a:schemeClr val="tx1"/>
                </a:solidFill>
                <a:latin typeface="MS PGothic" panose="020B0600070205080204" pitchFamily="34" charset="-128"/>
                <a:ea typeface="MS PGothic" panose="020B0600070205080204" pitchFamily="34" charset="-128"/>
              </a:rPr>
              <a:t>M18W7056 </a:t>
            </a:r>
            <a:r>
              <a:rPr lang="ja-JP" altLang="en-US" sz="2400">
                <a:solidFill>
                  <a:schemeClr val="tx1"/>
                </a:solidFill>
                <a:latin typeface="MS PGothic" panose="020B0600070205080204" pitchFamily="34" charset="-128"/>
                <a:ea typeface="MS PGothic" panose="020B0600070205080204" pitchFamily="34" charset="-128"/>
              </a:rPr>
              <a:t>胡彦辰　　　　足し算コード</a:t>
            </a:r>
            <a:endParaRPr lang="en-US" altLang="ja-JP" sz="2400" dirty="0">
              <a:solidFill>
                <a:schemeClr val="tx1"/>
              </a:solidFill>
              <a:latin typeface="MS PGothic" panose="020B0600070205080204" pitchFamily="34" charset="-128"/>
              <a:ea typeface="MS PGothic" panose="020B0600070205080204" pitchFamily="34" charset="-128"/>
            </a:endParaRPr>
          </a:p>
          <a:p>
            <a:r>
              <a:rPr lang="en-US" altLang="ja-JP" sz="2400" dirty="0">
                <a:solidFill>
                  <a:schemeClr val="tx1"/>
                </a:solidFill>
                <a:latin typeface="MS PGothic" panose="020B0600070205080204" pitchFamily="34" charset="-128"/>
                <a:ea typeface="MS PGothic" panose="020B0600070205080204" pitchFamily="34" charset="-128"/>
              </a:rPr>
              <a:t>M18W7110 </a:t>
            </a:r>
            <a:r>
              <a:rPr lang="ja-JP" altLang="en-US" sz="2400">
                <a:solidFill>
                  <a:schemeClr val="tx1"/>
                </a:solidFill>
                <a:latin typeface="MS PGothic" panose="020B0600070205080204" pitchFamily="34" charset="-128"/>
                <a:ea typeface="MS PGothic" panose="020B0600070205080204" pitchFamily="34" charset="-128"/>
              </a:rPr>
              <a:t>郭城　　　　　</a:t>
            </a:r>
            <a:r>
              <a:rPr lang="en-US" altLang="ja-JP" sz="2400" dirty="0">
                <a:solidFill>
                  <a:schemeClr val="tx1"/>
                </a:solidFill>
                <a:latin typeface="MS PGothic" panose="020B0600070205080204" pitchFamily="34" charset="-128"/>
                <a:ea typeface="MS PGothic" panose="020B0600070205080204" pitchFamily="34" charset="-128"/>
              </a:rPr>
              <a:t> </a:t>
            </a:r>
            <a:r>
              <a:rPr lang="ja-JP" altLang="en-US" sz="2400">
                <a:solidFill>
                  <a:schemeClr val="tx1"/>
                </a:solidFill>
                <a:latin typeface="MS PGothic" panose="020B0600070205080204" pitchFamily="34" charset="-128"/>
                <a:ea typeface="MS PGothic" panose="020B0600070205080204" pitchFamily="34" charset="-128"/>
              </a:rPr>
              <a:t>引き算コード</a:t>
            </a:r>
            <a:endParaRPr lang="en-US" altLang="ja-JP" sz="2400" dirty="0">
              <a:solidFill>
                <a:schemeClr val="tx1"/>
              </a:solidFill>
              <a:latin typeface="MS PGothic" panose="020B0600070205080204" pitchFamily="34" charset="-128"/>
              <a:ea typeface="MS PGothic" panose="020B0600070205080204" pitchFamily="34" charset="-128"/>
            </a:endParaRPr>
          </a:p>
          <a:p>
            <a:r>
              <a:rPr kumimoji="1" lang="en-US" altLang="ja-JP" sz="2400" dirty="0">
                <a:solidFill>
                  <a:schemeClr val="tx1"/>
                </a:solidFill>
                <a:latin typeface="MS PGothic" panose="020B0600070205080204" pitchFamily="34" charset="-128"/>
                <a:ea typeface="MS PGothic" panose="020B0600070205080204" pitchFamily="34" charset="-128"/>
              </a:rPr>
              <a:t>M18W7324 </a:t>
            </a:r>
            <a:r>
              <a:rPr kumimoji="1" lang="ja-JP" altLang="en-US" sz="2400">
                <a:solidFill>
                  <a:schemeClr val="tx1"/>
                </a:solidFill>
                <a:latin typeface="MS PGothic" panose="020B0600070205080204" pitchFamily="34" charset="-128"/>
                <a:ea typeface="MS PGothic" panose="020B0600070205080204" pitchFamily="34" charset="-128"/>
              </a:rPr>
              <a:t>金大賀　　　　掛け算コード</a:t>
            </a:r>
            <a:endParaRPr kumimoji="1" lang="en-US" altLang="ja-JP" sz="2400" dirty="0">
              <a:solidFill>
                <a:schemeClr val="tx1"/>
              </a:solidFill>
              <a:latin typeface="MS PGothic" panose="020B0600070205080204" pitchFamily="34" charset="-128"/>
              <a:ea typeface="MS PGothic" panose="020B0600070205080204" pitchFamily="34" charset="-128"/>
            </a:endParaRPr>
          </a:p>
          <a:p>
            <a:r>
              <a:rPr lang="en-US" altLang="ja-JP" sz="2400" dirty="0">
                <a:solidFill>
                  <a:schemeClr val="tx1"/>
                </a:solidFill>
                <a:latin typeface="MS PGothic" panose="020B0600070205080204" pitchFamily="34" charset="-128"/>
                <a:ea typeface="MS PGothic" panose="020B0600070205080204" pitchFamily="34" charset="-128"/>
              </a:rPr>
              <a:t>M18W7282 </a:t>
            </a:r>
            <a:r>
              <a:rPr lang="ja-JP" altLang="en-US" sz="2400">
                <a:solidFill>
                  <a:schemeClr val="tx1"/>
                </a:solidFill>
                <a:latin typeface="MS PGothic" panose="020B0600070205080204" pitchFamily="34" charset="-128"/>
                <a:ea typeface="MS PGothic" panose="020B0600070205080204" pitchFamily="34" charset="-128"/>
              </a:rPr>
              <a:t>劉鐘文　　　　割り算コード</a:t>
            </a:r>
            <a:endParaRPr lang="en-US" altLang="ja-JP" sz="2400" dirty="0">
              <a:solidFill>
                <a:schemeClr val="tx1"/>
              </a:solidFill>
              <a:latin typeface="MS PGothic" panose="020B0600070205080204" pitchFamily="34" charset="-128"/>
              <a:ea typeface="MS PGothic" panose="020B0600070205080204" pitchFamily="34" charset="-128"/>
            </a:endParaRPr>
          </a:p>
          <a:p>
            <a:r>
              <a:rPr kumimoji="1" lang="en-US" altLang="ja-JP" sz="2400" dirty="0">
                <a:solidFill>
                  <a:schemeClr val="tx1"/>
                </a:solidFill>
                <a:latin typeface="MS PGothic" panose="020B0600070205080204" pitchFamily="34" charset="-128"/>
                <a:ea typeface="MS PGothic" panose="020B0600070205080204" pitchFamily="34" charset="-128"/>
              </a:rPr>
              <a:t>M18W7173 </a:t>
            </a:r>
            <a:r>
              <a:rPr kumimoji="1" lang="ja-JP" altLang="en-US" sz="2400">
                <a:solidFill>
                  <a:schemeClr val="tx1"/>
                </a:solidFill>
                <a:latin typeface="MS PGothic" panose="020B0600070205080204" pitchFamily="34" charset="-128"/>
                <a:ea typeface="MS PGothic" panose="020B0600070205080204" pitchFamily="34" charset="-128"/>
              </a:rPr>
              <a:t>東迎</a:t>
            </a:r>
            <a:r>
              <a:rPr lang="ja-JP" altLang="en-US" sz="2400">
                <a:solidFill>
                  <a:schemeClr val="tx1"/>
                </a:solidFill>
                <a:latin typeface="MS PGothic" panose="020B0600070205080204" pitchFamily="34" charset="-128"/>
                <a:ea typeface="MS PGothic" panose="020B0600070205080204" pitchFamily="34" charset="-128"/>
              </a:rPr>
              <a:t>晋太郎　</a:t>
            </a:r>
            <a:r>
              <a:rPr lang="en-US" altLang="ja-JP" sz="2400" dirty="0">
                <a:solidFill>
                  <a:schemeClr val="tx1"/>
                </a:solidFill>
                <a:latin typeface="MS PGothic" panose="020B0600070205080204" pitchFamily="34" charset="-128"/>
                <a:ea typeface="MS PGothic" panose="020B0600070205080204" pitchFamily="34" charset="-128"/>
              </a:rPr>
              <a:t>PPT</a:t>
            </a:r>
            <a:r>
              <a:rPr lang="ja-JP" altLang="en-US" sz="2400">
                <a:solidFill>
                  <a:schemeClr val="tx1"/>
                </a:solidFill>
                <a:latin typeface="MS PGothic" panose="020B0600070205080204" pitchFamily="34" charset="-128"/>
                <a:ea typeface="MS PGothic" panose="020B0600070205080204" pitchFamily="34" charset="-128"/>
              </a:rPr>
              <a:t>製作</a:t>
            </a:r>
            <a:endParaRPr kumimoji="1" lang="en-US" altLang="ja-JP" sz="2400" dirty="0">
              <a:solidFill>
                <a:schemeClr val="tx1"/>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526375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E71DFC-D2CC-AE40-B9AA-FF65AB2FA4A8}"/>
              </a:ext>
            </a:extLst>
          </p:cNvPr>
          <p:cNvSpPr>
            <a:spLocks noGrp="1"/>
          </p:cNvSpPr>
          <p:nvPr>
            <p:ph type="title"/>
          </p:nvPr>
        </p:nvSpPr>
        <p:spPr/>
        <p:txBody>
          <a:bodyPr/>
          <a:lstStyle/>
          <a:p>
            <a:r>
              <a:rPr kumimoji="1" lang="ja-JP" altLang="en-US"/>
              <a:t>課題を解決タイムライン</a:t>
            </a:r>
          </a:p>
        </p:txBody>
      </p:sp>
      <p:pic>
        <p:nvPicPr>
          <p:cNvPr id="8" name="図 7">
            <a:extLst>
              <a:ext uri="{FF2B5EF4-FFF2-40B4-BE49-F238E27FC236}">
                <a16:creationId xmlns:a16="http://schemas.microsoft.com/office/drawing/2014/main" id="{95B7485F-0F2D-DF43-AF5A-8532108AAC3B}"/>
              </a:ext>
            </a:extLst>
          </p:cNvPr>
          <p:cNvPicPr>
            <a:picLocks noChangeAspect="1"/>
          </p:cNvPicPr>
          <p:nvPr/>
        </p:nvPicPr>
        <p:blipFill>
          <a:blip r:embed="rId2"/>
          <a:stretch>
            <a:fillRect/>
          </a:stretch>
        </p:blipFill>
        <p:spPr>
          <a:xfrm>
            <a:off x="1009721" y="1255302"/>
            <a:ext cx="10871200" cy="4902200"/>
          </a:xfrm>
          <a:prstGeom prst="rect">
            <a:avLst/>
          </a:prstGeom>
        </p:spPr>
      </p:pic>
    </p:spTree>
    <p:extLst>
      <p:ext uri="{BB962C8B-B14F-4D97-AF65-F5344CB8AC3E}">
        <p14:creationId xmlns:p14="http://schemas.microsoft.com/office/powerpoint/2010/main" val="360881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0DC7851-50B7-7C4F-92E1-2DCB1B4875B6}"/>
              </a:ext>
            </a:extLst>
          </p:cNvPr>
          <p:cNvSpPr>
            <a:spLocks noGrp="1"/>
          </p:cNvSpPr>
          <p:nvPr>
            <p:ph idx="1"/>
          </p:nvPr>
        </p:nvSpPr>
        <p:spPr>
          <a:xfrm>
            <a:off x="1261952" y="1720922"/>
            <a:ext cx="10178322" cy="3593591"/>
          </a:xfrm>
        </p:spPr>
        <p:txBody>
          <a:bodyPr>
            <a:normAutofit/>
          </a:bodyPr>
          <a:lstStyle/>
          <a:p>
            <a:r>
              <a:rPr lang="en-US" altLang="ja-JP" sz="4000" dirty="0"/>
              <a:t>1</a:t>
            </a:r>
            <a:r>
              <a:rPr lang="ja-JP" altLang="en-US" sz="4000"/>
              <a:t>：</a:t>
            </a:r>
            <a:br>
              <a:rPr lang="ja-JP" altLang="en-US" sz="4000"/>
            </a:br>
            <a:r>
              <a:rPr lang="ja-JP" altLang="en-US" sz="4000"/>
              <a:t>このタスクのプログラムを記述するフローチャートを作成します。</a:t>
            </a:r>
            <a:endParaRPr kumimoji="1" lang="ja-JP" altLang="en-US" sz="4000"/>
          </a:p>
        </p:txBody>
      </p:sp>
    </p:spTree>
    <p:extLst>
      <p:ext uri="{BB962C8B-B14F-4D97-AF65-F5344CB8AC3E}">
        <p14:creationId xmlns:p14="http://schemas.microsoft.com/office/powerpoint/2010/main" val="3265803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18F65074-2CEE-0A47-B1FD-B5F6CFBF12F7}"/>
              </a:ext>
            </a:extLst>
          </p:cNvPr>
          <p:cNvPicPr>
            <a:picLocks noGrp="1" noChangeAspect="1"/>
          </p:cNvPicPr>
          <p:nvPr>
            <p:ph idx="1"/>
          </p:nvPr>
        </p:nvPicPr>
        <p:blipFill>
          <a:blip r:embed="rId2"/>
          <a:stretch>
            <a:fillRect/>
          </a:stretch>
        </p:blipFill>
        <p:spPr>
          <a:xfrm>
            <a:off x="2725106" y="395554"/>
            <a:ext cx="1641412" cy="5641595"/>
          </a:xfrm>
        </p:spPr>
      </p:pic>
    </p:spTree>
    <p:extLst>
      <p:ext uri="{BB962C8B-B14F-4D97-AF65-F5344CB8AC3E}">
        <p14:creationId xmlns:p14="http://schemas.microsoft.com/office/powerpoint/2010/main" val="520878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C53F35CA-E04A-A242-BA74-ACDB3F727117}"/>
              </a:ext>
            </a:extLst>
          </p:cNvPr>
          <p:cNvPicPr>
            <a:picLocks noGrp="1" noChangeAspect="1"/>
          </p:cNvPicPr>
          <p:nvPr>
            <p:ph idx="1"/>
          </p:nvPr>
        </p:nvPicPr>
        <p:blipFill>
          <a:blip r:embed="rId2"/>
          <a:stretch>
            <a:fillRect/>
          </a:stretch>
        </p:blipFill>
        <p:spPr>
          <a:xfrm>
            <a:off x="1561673" y="135434"/>
            <a:ext cx="8558373" cy="6587131"/>
          </a:xfrm>
        </p:spPr>
      </p:pic>
    </p:spTree>
    <p:extLst>
      <p:ext uri="{BB962C8B-B14F-4D97-AF65-F5344CB8AC3E}">
        <p14:creationId xmlns:p14="http://schemas.microsoft.com/office/powerpoint/2010/main" val="2517389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9AB52008-9B24-4B48-B2EE-D496FEDD5382}"/>
              </a:ext>
            </a:extLst>
          </p:cNvPr>
          <p:cNvPicPr>
            <a:picLocks noGrp="1" noChangeAspect="1"/>
          </p:cNvPicPr>
          <p:nvPr>
            <p:ph idx="1"/>
          </p:nvPr>
        </p:nvPicPr>
        <p:blipFill>
          <a:blip r:embed="rId2"/>
          <a:stretch>
            <a:fillRect/>
          </a:stretch>
        </p:blipFill>
        <p:spPr>
          <a:xfrm>
            <a:off x="927832" y="235875"/>
            <a:ext cx="10856625" cy="6386250"/>
          </a:xfrm>
        </p:spPr>
      </p:pic>
    </p:spTree>
    <p:extLst>
      <p:ext uri="{BB962C8B-B14F-4D97-AF65-F5344CB8AC3E}">
        <p14:creationId xmlns:p14="http://schemas.microsoft.com/office/powerpoint/2010/main" val="245080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0DC7851-50B7-7C4F-92E1-2DCB1B4875B6}"/>
              </a:ext>
            </a:extLst>
          </p:cNvPr>
          <p:cNvSpPr>
            <a:spLocks noGrp="1"/>
          </p:cNvSpPr>
          <p:nvPr>
            <p:ph idx="1"/>
          </p:nvPr>
        </p:nvSpPr>
        <p:spPr>
          <a:xfrm>
            <a:off x="1261952" y="1720922"/>
            <a:ext cx="10178322" cy="3593591"/>
          </a:xfrm>
        </p:spPr>
        <p:txBody>
          <a:bodyPr>
            <a:normAutofit/>
          </a:bodyPr>
          <a:lstStyle/>
          <a:p>
            <a:r>
              <a:rPr lang="en-US" altLang="ja-JP" sz="4000" dirty="0"/>
              <a:t>2</a:t>
            </a:r>
            <a:r>
              <a:rPr lang="ja-JP" altLang="en-US" sz="4000"/>
              <a:t>：</a:t>
            </a:r>
            <a:br>
              <a:rPr lang="ja-JP" altLang="en-US" sz="4000"/>
            </a:br>
            <a:r>
              <a:rPr lang="ja-JP" altLang="en-US" sz="4000"/>
              <a:t>コードのスニペット</a:t>
            </a:r>
            <a:endParaRPr kumimoji="1" lang="ja-JP" altLang="en-US" sz="4000"/>
          </a:p>
        </p:txBody>
      </p:sp>
    </p:spTree>
    <p:extLst>
      <p:ext uri="{BB962C8B-B14F-4D97-AF65-F5344CB8AC3E}">
        <p14:creationId xmlns:p14="http://schemas.microsoft.com/office/powerpoint/2010/main" val="3423206922"/>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{2AA450A3-9EB0-9542-ADA3-F26774F28060}tf10001071</Template>
  <TotalTime>97</TotalTime>
  <Words>393</Words>
  <Application>Microsoft Macintosh PowerPoint</Application>
  <PresentationFormat>ワイド画面</PresentationFormat>
  <Paragraphs>23</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inherit</vt:lpstr>
      <vt:lpstr>MS PGothic</vt:lpstr>
      <vt:lpstr>Arial</vt:lpstr>
      <vt:lpstr>Gill Sans MT</vt:lpstr>
      <vt:lpstr>Impact</vt:lpstr>
      <vt:lpstr>バッジ</vt:lpstr>
      <vt:lpstr>AI-programming-1-a シンプルな電卓</vt:lpstr>
      <vt:lpstr>アイデアの背景</vt:lpstr>
      <vt:lpstr>メンバーの役割</vt:lpstr>
      <vt:lpstr>課題を解決タイムライン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ステップ1: TODO ユーザーに入力を求めます。 人間がコンピューターで操作したい数字を入力した時点で、プログラムの作成を開始します。 このプログラムでは、ユーザーに2つの数字とタイプを入力してもらいたいので、プログラムに2つの数字とタイプを入力してもらいましょう。 </vt:lpstr>
      <vt:lpstr>ステップ2 TODO calculatorのクラスを作成して、__init__()関数で初期化し、二つの数値とタイプを設定する。  calculatorのクラスの中にaccumlation（）という関数を付け、関数自体にインデントのレイヤーを追加します。   関数accumlation（）は二つの数値でどちらが大きい（あるいは小さい）かどうかを判断します。  calculatorのクラスの中にcalculate（）という関数を付け、関数自体にインデントのレイヤーを追加します。   関数calculate（）は算術演算を定義しています。 </vt:lpstr>
      <vt:lpstr>ステップ3 TODO インスタンスを生成 メソッド呼び出し </vt:lpstr>
      <vt:lpstr>コード改善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東迎 晋太郎</dc:creator>
  <cp:lastModifiedBy>東迎 晋太郎</cp:lastModifiedBy>
  <cp:revision>8</cp:revision>
  <dcterms:created xsi:type="dcterms:W3CDTF">2020-01-14T14:20:43Z</dcterms:created>
  <dcterms:modified xsi:type="dcterms:W3CDTF">2020-01-19T05:17:36Z</dcterms:modified>
</cp:coreProperties>
</file>